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84" r:id="rId6"/>
    <p:sldId id="261" r:id="rId7"/>
    <p:sldId id="264" r:id="rId8"/>
    <p:sldId id="287" r:id="rId9"/>
    <p:sldId id="281" r:id="rId10"/>
    <p:sldId id="288" r:id="rId11"/>
    <p:sldId id="279" r:id="rId12"/>
    <p:sldId id="262" r:id="rId13"/>
    <p:sldId id="278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521415D9-36F7-43E2-AB2F-B90AF26B5E84}">
      <p14:sectionLst xmlns:p14="http://schemas.microsoft.com/office/powerpoint/2010/main">
        <p14:section name="Default Section" id="{DB636B8F-EE95-409E-945F-EF045DFC7666}">
          <p14:sldIdLst>
            <p14:sldId id="256"/>
            <p14:sldId id="257"/>
            <p14:sldId id="258"/>
            <p14:sldId id="260"/>
            <p14:sldId id="284"/>
            <p14:sldId id="261"/>
            <p14:sldId id="264"/>
            <p14:sldId id="287"/>
            <p14:sldId id="281"/>
          </p14:sldIdLst>
        </p14:section>
        <p14:section name="Untitled Section" id="{8C34DC47-097A-4253-B944-D8F6435A0426}">
          <p14:sldIdLst>
            <p14:sldId id="288"/>
            <p14:sldId id="279"/>
            <p14:sldId id="262"/>
            <p14:sldId id="278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7CA"/>
    <a:srgbClr val="57D188"/>
    <a:srgbClr val="54AA7D"/>
    <a:srgbClr val="B0EED6"/>
    <a:srgbClr val="4FD9A4"/>
    <a:srgbClr val="49DFB1"/>
    <a:srgbClr val="E5F7EE"/>
    <a:srgbClr val="DCFFF1"/>
    <a:srgbClr val="7DFFD2"/>
    <a:srgbClr val="29F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4" autoAdjust="0"/>
    <p:restoredTop sz="86434" autoAdjust="0"/>
  </p:normalViewPr>
  <p:slideViewPr>
    <p:cSldViewPr snapToGrid="0" snapToObjects="1">
      <p:cViewPr varScale="1">
        <p:scale>
          <a:sx n="57" d="100"/>
          <a:sy n="57" d="100"/>
        </p:scale>
        <p:origin x="-616" y="-9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-32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7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02543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457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18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86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03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24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42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639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978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33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0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E5F7EE"/>
            </a:gs>
            <a:gs pos="100000">
              <a:srgbClr val="54AA7D"/>
            </a:gs>
            <a:gs pos="78000">
              <a:srgbClr val="B7E7CA"/>
            </a:gs>
            <a:gs pos="90000">
              <a:srgbClr val="49DFB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kdnuggets.com" TargetMode="Externa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meetup.com/Kyiv-useR-Group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" TargetMode="External"/><Relationship Id="rId4" Type="http://schemas.openxmlformats.org/officeDocument/2006/relationships/hyperlink" Target="http://dou.ua/lenta/articles/it-position-ds-ml/" TargetMode="External"/><Relationship Id="rId5" Type="http://schemas.openxmlformats.org/officeDocument/2006/relationships/hyperlink" Target="https://aikharkov.wordpress.com/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coursera.org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mailto:alexander.konduforov@gmail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Введение в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Machine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Learning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270000" y="5594350"/>
            <a:ext cx="10464800" cy="11303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Зачем нам "учить машины", как это делать правильно и не получится ли в результате Терминатор с Матрицей?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2367287"/>
            <a:ext cx="3451977" cy="2607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9271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Применение </a:t>
            </a:r>
            <a:r>
              <a:rPr lang="en-US" dirty="0" smtClean="0">
                <a:solidFill>
                  <a:srgbClr val="595959"/>
                </a:solidFill>
              </a:rPr>
              <a:t>ML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9441" y="1627720"/>
            <a:ext cx="351378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Computer Vision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28" name="Picture 4" descr="http://pop.h-cdn.co/assets/16/10/1457623728-alphag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5850368"/>
            <a:ext cx="3967094" cy="209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zhou-cvpr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28" y="2343877"/>
            <a:ext cx="3031805" cy="2654407"/>
          </a:xfrm>
          <a:prstGeom prst="rect">
            <a:avLst/>
          </a:prstGeom>
        </p:spPr>
      </p:pic>
      <p:pic>
        <p:nvPicPr>
          <p:cNvPr id="9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7127" y="7269764"/>
            <a:ext cx="3031806" cy="1219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17129" y="5850368"/>
            <a:ext cx="3031806" cy="11507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1817128" y="5073884"/>
            <a:ext cx="274273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Прогноз</a:t>
            </a:r>
            <a:r>
              <a:rPr kumimoji="0" lang="ru-RU" sz="3600" b="0" i="0" u="none" strike="noStrike" cap="none" spc="0" normalizeH="0" dirty="0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цен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2400" y="1688915"/>
            <a:ext cx="405239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spc="0" normalizeH="0" baseline="0" dirty="0" err="1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Борьба</a:t>
            </a:r>
            <a:r>
              <a:rPr kumimoji="0" lang="uk-UA" sz="3600" b="0" i="0" u="none" strike="noStrike" cap="none" spc="0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uk-UA" sz="3600" b="0" i="0" u="none" strike="noStrike" cap="none" spc="0" normalizeH="0" baseline="0" dirty="0" err="1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со</a:t>
            </a:r>
            <a:r>
              <a:rPr kumimoji="0" lang="uk-UA" sz="3600" b="0" i="0" u="none" strike="noStrike" cap="none" spc="0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спамом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9224" y="5100092"/>
            <a:ext cx="192430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595959"/>
                </a:solidFill>
              </a:rPr>
              <a:t>AlphaGo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828" y="3221001"/>
            <a:ext cx="1461119" cy="16205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9011" y="8056444"/>
            <a:ext cx="50398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*http://</a:t>
            </a: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www.znetworks.biz/images/spamfilter.png</a:t>
            </a:r>
            <a:b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Class-to-Image Distance with Object </a:t>
            </a: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Matchings, CVPR 2013</a:t>
            </a:r>
          </a:p>
          <a:p>
            <a:pPr algn="l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*Google’s AlphaGo vs Lee Sedol 2016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36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Применения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Spam filtering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Computer vision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Search engine (Google, </a:t>
            </a:r>
            <a:r>
              <a:rPr lang="en-US" dirty="0" err="1" smtClean="0">
                <a:solidFill>
                  <a:srgbClr val="595959"/>
                </a:solidFill>
              </a:rPr>
              <a:t>Yandex</a:t>
            </a:r>
            <a:r>
              <a:rPr lang="en-US" dirty="0" smtClean="0">
                <a:solidFill>
                  <a:srgbClr val="595959"/>
                </a:solidFill>
              </a:rPr>
              <a:t>)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Recommendation systems (Netflix, Amazon)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Signal processing (gravitational waves)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High-Frequency Trading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Natural Language Processing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333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Применения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Netflix предсказывает интересы по фильмам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Amazon повышает продажи за счет рекомендованных товаров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Target определяет беременность раньше родителей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Google запускает self-driving car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Siri распознаёт ваши слова и выполняет команды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IBM Watson обыгрывает человека в Jeopardy и готовится ставить диагнозы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Facebook решает, какой контент (и рекламу) вам показывать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AlphaGo обыгрывает одного из чемпионов в игру Го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Типы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ru-RU" dirty="0" smtClean="0">
                <a:solidFill>
                  <a:srgbClr val="595959"/>
                </a:solidFill>
              </a:rPr>
              <a:t>задач </a:t>
            </a:r>
            <a:r>
              <a:rPr lang="en-US" dirty="0" smtClean="0">
                <a:solidFill>
                  <a:srgbClr val="595959"/>
                </a:solidFill>
              </a:rPr>
              <a:t>ML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Supervised Learning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Unsupervised Learning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Reinforcement Learning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Recommendation Systems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928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Задачи ML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Классификация</a:t>
            </a:r>
          </a:p>
          <a:p>
            <a:r>
              <a:rPr dirty="0">
                <a:solidFill>
                  <a:srgbClr val="595959"/>
                </a:solidFill>
              </a:rPr>
              <a:t>Регрессия</a:t>
            </a:r>
          </a:p>
          <a:p>
            <a:r>
              <a:rPr dirty="0">
                <a:solidFill>
                  <a:srgbClr val="595959"/>
                </a:solidFill>
              </a:rPr>
              <a:t>Кластеризация</a:t>
            </a:r>
          </a:p>
          <a:p>
            <a:r>
              <a:rPr dirty="0">
                <a:solidFill>
                  <a:srgbClr val="595959"/>
                </a:solidFill>
              </a:rPr>
              <a:t>Рекомендации</a:t>
            </a:r>
          </a:p>
          <a:p>
            <a:r>
              <a:rPr dirty="0">
                <a:solidFill>
                  <a:srgbClr val="595959"/>
                </a:solidFill>
              </a:rPr>
              <a:t>Определение аномалий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60831">
              <a:defRPr sz="7679"/>
            </a:lvl1pPr>
          </a:lstStyle>
          <a:p>
            <a:r>
              <a:rPr dirty="0">
                <a:solidFill>
                  <a:srgbClr val="595959"/>
                </a:solidFill>
              </a:rPr>
              <a:t>Алгоритмы и модели ML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Линейная, полиномиальная, логистическая регрессия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Деревья решений, Random Forest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K ближайших соседей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Искусственные нейронные сети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Коллаборативная фильтрация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Метод k-средних, иерархическая кластеризация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и многое другое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Инструменты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sz="half" idx="1"/>
          </p:nvPr>
        </p:nvSpPr>
        <p:spPr>
          <a:xfrm>
            <a:off x="952499" y="2603500"/>
            <a:ext cx="5436147" cy="6286500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595959"/>
                </a:solidFill>
              </a:rPr>
              <a:t>Визуальные:</a:t>
            </a:r>
          </a:p>
          <a:p>
            <a:r>
              <a:rPr dirty="0">
                <a:solidFill>
                  <a:srgbClr val="595959"/>
                </a:solidFill>
              </a:rPr>
              <a:t>Matlab</a:t>
            </a:r>
          </a:p>
          <a:p>
            <a:r>
              <a:rPr dirty="0">
                <a:solidFill>
                  <a:srgbClr val="595959"/>
                </a:solidFill>
              </a:rPr>
              <a:t>Statistica</a:t>
            </a:r>
          </a:p>
          <a:p>
            <a:r>
              <a:rPr dirty="0">
                <a:solidFill>
                  <a:srgbClr val="595959"/>
                </a:solidFill>
              </a:rPr>
              <a:t>RapidMiner</a:t>
            </a:r>
          </a:p>
          <a:p>
            <a:r>
              <a:rPr dirty="0">
                <a:solidFill>
                  <a:srgbClr val="595959"/>
                </a:solidFill>
              </a:rPr>
              <a:t>SAS</a:t>
            </a:r>
          </a:p>
          <a:p>
            <a:r>
              <a:rPr dirty="0">
                <a:solidFill>
                  <a:srgbClr val="595959"/>
                </a:solidFill>
              </a:rPr>
              <a:t>и другие</a:t>
            </a:r>
          </a:p>
        </p:txBody>
      </p:sp>
      <p:sp>
        <p:nvSpPr>
          <p:cNvPr id="156" name="Shape 156"/>
          <p:cNvSpPr/>
          <p:nvPr/>
        </p:nvSpPr>
        <p:spPr>
          <a:xfrm>
            <a:off x="6667500" y="2603500"/>
            <a:ext cx="5436146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595959"/>
                </a:solidFill>
              </a:rPr>
              <a:t>Невизуальные: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</a:pPr>
            <a:r>
              <a:rPr dirty="0">
                <a:solidFill>
                  <a:srgbClr val="595959"/>
                </a:solidFill>
              </a:rPr>
              <a:t>R + CRAN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</a:pPr>
            <a:r>
              <a:rPr dirty="0">
                <a:solidFill>
                  <a:srgbClr val="595959"/>
                </a:solidFill>
              </a:rPr>
              <a:t>Python + libs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</a:pPr>
            <a:r>
              <a:rPr dirty="0">
                <a:solidFill>
                  <a:srgbClr val="595959"/>
                </a:solidFill>
              </a:rPr>
              <a:t>SQL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</a:pPr>
            <a:r>
              <a:rPr dirty="0">
                <a:solidFill>
                  <a:srgbClr val="595959"/>
                </a:solidFill>
              </a:rPr>
              <a:t>Hadoop/Spark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</a:pPr>
            <a:r>
              <a:rPr dirty="0">
                <a:solidFill>
                  <a:srgbClr val="595959"/>
                </a:solidFill>
              </a:rPr>
              <a:t>и другие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Популярность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b"/>
          <a:lstStyle>
            <a:lvl1pPr marL="0" indent="0" algn="ctr">
              <a:buSzTx/>
              <a:buNone/>
              <a:defRPr sz="2700" u="sng"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kdnuggets.com</a:t>
            </a:r>
          </a:p>
        </p:txBody>
      </p:sp>
      <p:pic>
        <p:nvPicPr>
          <p:cNvPr id="16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5849" y="2590799"/>
            <a:ext cx="8699095" cy="56178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Роли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Data Scientist</a:t>
            </a:r>
          </a:p>
          <a:p>
            <a:r>
              <a:rPr dirty="0">
                <a:solidFill>
                  <a:srgbClr val="595959"/>
                </a:solidFill>
              </a:rPr>
              <a:t>Machine Learning engineer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Data Scientist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Упор на извлечение полезной информации из данных, улучшение показателей и решение задач бизнеса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Используются методы статистического анализа, реже - алгоритмы Data Mining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Работа с большими объемами разрозненных данных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Очень важно понимание предметной области и бизнеса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rPr dirty="0">
                <a:solidFill>
                  <a:srgbClr val="595959"/>
                </a:solidFill>
              </a:rPr>
              <a:t>Знание программирования не обязательно! Может требоваться только знание различных визуальных инструментов вроде Matlab, Statistica, RapidMiner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О себе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Ольга Гриценко</a:t>
            </a:r>
            <a:endParaRPr dirty="0">
              <a:solidFill>
                <a:srgbClr val="595959"/>
              </a:solidFill>
            </a:endParaRPr>
          </a:p>
          <a:p>
            <a:r>
              <a:rPr dirty="0">
                <a:solidFill>
                  <a:srgbClr val="595959"/>
                </a:solidFill>
              </a:rPr>
              <a:t>Data </a:t>
            </a:r>
            <a:r>
              <a:rPr lang="en-US" dirty="0" smtClean="0">
                <a:solidFill>
                  <a:srgbClr val="595959"/>
                </a:solidFill>
              </a:rPr>
              <a:t>Analyst</a:t>
            </a:r>
            <a:endParaRPr dirty="0">
              <a:solidFill>
                <a:srgbClr val="595959"/>
              </a:solidFill>
            </a:endParaRPr>
          </a:p>
          <a:p>
            <a:r>
              <a:rPr dirty="0">
                <a:solidFill>
                  <a:srgbClr val="595959"/>
                </a:solidFill>
              </a:rPr>
              <a:t>Организатор </a:t>
            </a:r>
            <a:r>
              <a:rPr lang="en-US" dirty="0" smtClean="0">
                <a:solidFill>
                  <a:srgbClr val="595959"/>
                </a:solidFill>
              </a:rPr>
              <a:t>Kyiv useR! Group</a:t>
            </a:r>
            <a:br>
              <a:rPr lang="en-US" dirty="0" smtClean="0">
                <a:solidFill>
                  <a:srgbClr val="595959"/>
                </a:solidFill>
              </a:rPr>
            </a:br>
            <a:r>
              <a:rPr lang="en-US" dirty="0" smtClean="0">
                <a:solidFill>
                  <a:srgbClr val="595959"/>
                </a:solidFill>
                <a:hlinkClick r:id="rId3"/>
              </a:rPr>
              <a:t>meetup.com/Kyiv-</a:t>
            </a:r>
            <a:r>
              <a:rPr lang="en-US" dirty="0" err="1" smtClean="0">
                <a:solidFill>
                  <a:srgbClr val="595959"/>
                </a:solidFill>
                <a:hlinkClick r:id="rId3"/>
              </a:rPr>
              <a:t>useR</a:t>
            </a:r>
            <a:r>
              <a:rPr lang="en-US" dirty="0" smtClean="0">
                <a:solidFill>
                  <a:srgbClr val="595959"/>
                </a:solidFill>
                <a:hlinkClick r:id="rId3"/>
              </a:rPr>
              <a:t>-Group</a:t>
            </a:r>
            <a:endParaRPr lang="en-US" dirty="0" smtClean="0">
              <a:solidFill>
                <a:srgbClr val="595959"/>
              </a:solidFill>
            </a:endParaRPr>
          </a:p>
          <a:p>
            <a:endParaRPr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rPr dirty="0">
                <a:solidFill>
                  <a:srgbClr val="595959"/>
                </a:solidFill>
              </a:rPr>
              <a:t>Machine Learning engineer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>
                <a:solidFill>
                  <a:srgbClr val="595959"/>
                </a:solidFill>
              </a:rPr>
              <a:t>Упор на обучение моделей и создание продуктов, использующих Machine Learning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>
                <a:solidFill>
                  <a:srgbClr val="595959"/>
                </a:solidFill>
              </a:rPr>
              <a:t>Используются алгоритмы машинного обучения, реже - статистика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>
                <a:solidFill>
                  <a:srgbClr val="595959"/>
                </a:solidFill>
              </a:rPr>
              <a:t>Работа с данными в любых форматах - табличный, изображения, текст, звук, сигналы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>
                <a:solidFill>
                  <a:srgbClr val="595959"/>
                </a:solidFill>
              </a:rPr>
              <a:t>Специфические области: NLP, CV, DSP, Time Series, Recommender Systems и т.д.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>
                <a:solidFill>
                  <a:srgbClr val="595959"/>
                </a:solidFill>
              </a:rPr>
              <a:t>Крайне важно знание языков программирования для реализации алгоритма, для моделирования используется R и Python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Ключевые знания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/>
          <a:lstStyle/>
          <a:p>
            <a:pPr marL="0" indent="0" defTabSz="385572">
              <a:spcBef>
                <a:spcPts val="2700"/>
              </a:spcBef>
              <a:buSzTx/>
              <a:buNone/>
              <a:defRPr sz="2376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595959"/>
                </a:solidFill>
              </a:rPr>
              <a:t>Прикладная математика</a:t>
            </a:r>
          </a:p>
          <a:p>
            <a:pPr marL="293370" indent="-293370" defTabSz="385572">
              <a:spcBef>
                <a:spcPts val="2700"/>
              </a:spcBef>
              <a:defRPr sz="2376"/>
            </a:pPr>
            <a:r>
              <a:rPr dirty="0">
                <a:solidFill>
                  <a:srgbClr val="595959"/>
                </a:solidFill>
              </a:rPr>
              <a:t>Матстатистика и статистический анализ</a:t>
            </a:r>
          </a:p>
          <a:p>
            <a:pPr marL="293370" indent="-293370" defTabSz="385572">
              <a:spcBef>
                <a:spcPts val="2700"/>
              </a:spcBef>
              <a:defRPr sz="2376"/>
            </a:pPr>
            <a:r>
              <a:rPr dirty="0">
                <a:solidFill>
                  <a:srgbClr val="595959"/>
                </a:solidFill>
              </a:rPr>
              <a:t>Матмоделирование</a:t>
            </a:r>
          </a:p>
          <a:p>
            <a:pPr marL="293370" indent="-293370" defTabSz="385572">
              <a:spcBef>
                <a:spcPts val="2700"/>
              </a:spcBef>
              <a:defRPr sz="2376"/>
            </a:pPr>
            <a:r>
              <a:rPr dirty="0">
                <a:solidFill>
                  <a:srgbClr val="595959"/>
                </a:solidFill>
              </a:rPr>
              <a:t>Линейная алгебра, дифференцирование</a:t>
            </a:r>
          </a:p>
          <a:p>
            <a:pPr marL="0" indent="0" defTabSz="385572">
              <a:spcBef>
                <a:spcPts val="2700"/>
              </a:spcBef>
              <a:buSzTx/>
              <a:buNone/>
              <a:defRPr sz="2376"/>
            </a:pPr>
            <a:endParaRPr dirty="0">
              <a:solidFill>
                <a:srgbClr val="595959"/>
              </a:solidFill>
            </a:endParaRPr>
          </a:p>
          <a:p>
            <a:pPr marL="0" indent="0" defTabSz="385572">
              <a:spcBef>
                <a:spcPts val="2700"/>
              </a:spcBef>
              <a:buSzTx/>
              <a:buNone/>
              <a:defRPr sz="2376" b="1">
                <a:latin typeface="Helvetica"/>
                <a:ea typeface="Helvetica"/>
                <a:cs typeface="Helvetica"/>
                <a:sym typeface="Helvetica"/>
              </a:defRPr>
            </a:pPr>
            <a:endParaRPr lang="ru-RU" dirty="0" smtClean="0">
              <a:solidFill>
                <a:srgbClr val="595959"/>
              </a:solidFill>
            </a:endParaRPr>
          </a:p>
          <a:p>
            <a:pPr marL="0" indent="0" defTabSz="385572">
              <a:spcBef>
                <a:spcPts val="2700"/>
              </a:spcBef>
              <a:buSzTx/>
              <a:buNone/>
              <a:defRPr sz="2376" b="1">
                <a:latin typeface="Helvetica"/>
                <a:ea typeface="Helvetica"/>
                <a:cs typeface="Helvetica"/>
                <a:sym typeface="Helvetica"/>
              </a:defRPr>
            </a:pPr>
            <a:endParaRPr lang="ru-RU" dirty="0">
              <a:solidFill>
                <a:srgbClr val="595959"/>
              </a:solidFill>
            </a:endParaRPr>
          </a:p>
          <a:p>
            <a:pPr marL="0" indent="0" defTabSz="385572">
              <a:spcBef>
                <a:spcPts val="2700"/>
              </a:spcBef>
              <a:buSzTx/>
              <a:buNone/>
              <a:defRPr sz="2376" b="1">
                <a:latin typeface="Helvetica"/>
                <a:ea typeface="Helvetica"/>
                <a:cs typeface="Helvetica"/>
                <a:sym typeface="Helvetica"/>
              </a:defRPr>
            </a:pPr>
            <a:endParaRPr lang="ru-RU" dirty="0" smtClean="0">
              <a:solidFill>
                <a:srgbClr val="595959"/>
              </a:solidFill>
            </a:endParaRPr>
          </a:p>
          <a:p>
            <a:pPr marL="0" indent="0" defTabSz="385572">
              <a:spcBef>
                <a:spcPts val="2700"/>
              </a:spcBef>
              <a:buSzTx/>
              <a:buNone/>
              <a:defRPr sz="2376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>
                <a:solidFill>
                  <a:srgbClr val="595959"/>
                </a:solidFill>
              </a:rPr>
              <a:t>Алгоритмы </a:t>
            </a:r>
            <a:r>
              <a:rPr dirty="0">
                <a:solidFill>
                  <a:srgbClr val="595959"/>
                </a:solidFill>
              </a:rPr>
              <a:t>и программирование</a:t>
            </a:r>
          </a:p>
          <a:p>
            <a:pPr marL="293370" indent="-293370" defTabSz="385572">
              <a:spcBef>
                <a:spcPts val="2700"/>
              </a:spcBef>
              <a:defRPr sz="2376"/>
            </a:pPr>
            <a:r>
              <a:rPr dirty="0">
                <a:solidFill>
                  <a:srgbClr val="595959"/>
                </a:solidFill>
              </a:rPr>
              <a:t>Базовые алгоритмы и машинное обучение</a:t>
            </a:r>
          </a:p>
          <a:p>
            <a:pPr marL="293370" indent="-293370" defTabSz="385572">
              <a:spcBef>
                <a:spcPts val="2700"/>
              </a:spcBef>
              <a:defRPr sz="2376"/>
            </a:pPr>
            <a:r>
              <a:rPr dirty="0">
                <a:solidFill>
                  <a:srgbClr val="595959"/>
                </a:solidFill>
              </a:rPr>
              <a:t>R или Python</a:t>
            </a:r>
          </a:p>
          <a:p>
            <a:pPr marL="293370" indent="-293370" defTabSz="385572">
              <a:spcBef>
                <a:spcPts val="2700"/>
              </a:spcBef>
              <a:defRPr sz="2376"/>
            </a:pPr>
            <a:r>
              <a:rPr dirty="0">
                <a:solidFill>
                  <a:srgbClr val="595959"/>
                </a:solidFill>
              </a:rPr>
              <a:t>Опционально Java или C++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Как научиться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31165" indent="-431165" defTabSz="566674">
              <a:spcBef>
                <a:spcPts val="4000"/>
              </a:spcBef>
              <a:defRPr sz="3492"/>
            </a:pPr>
            <a:r>
              <a:rPr dirty="0">
                <a:solidFill>
                  <a:srgbClr val="595959"/>
                </a:solidFill>
              </a:rPr>
              <a:t>Базовые знания дают в университете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rPr dirty="0">
                <a:solidFill>
                  <a:srgbClr val="595959"/>
                </a:solidFill>
              </a:rPr>
              <a:t>Онлайн-курсы: Coursera, EdX и т.д.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rPr dirty="0">
                <a:solidFill>
                  <a:srgbClr val="595959"/>
                </a:solidFill>
              </a:rPr>
              <a:t>Соревнования на kaggle.com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rPr dirty="0">
                <a:solidFill>
                  <a:srgbClr val="595959"/>
                </a:solidFill>
              </a:rPr>
              <a:t>Собственные проекты по анализу и визуализации данных, небольшие экспериментальные приложения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rPr dirty="0">
                <a:solidFill>
                  <a:srgbClr val="595959"/>
                </a:solidFill>
              </a:rPr>
              <a:t>Конференции и митапы </a:t>
            </a:r>
            <a:r>
              <a:rPr dirty="0" smtClean="0">
                <a:solidFill>
                  <a:srgbClr val="595959"/>
                </a:solidFill>
              </a:rPr>
              <a:t>(</a:t>
            </a:r>
            <a:r>
              <a:rPr lang="en-US" dirty="0" smtClean="0">
                <a:solidFill>
                  <a:srgbClr val="595959"/>
                </a:solidFill>
              </a:rPr>
              <a:t>Kyiv useR! Group, </a:t>
            </a:r>
            <a:r>
              <a:rPr dirty="0" err="1" smtClean="0">
                <a:solidFill>
                  <a:srgbClr val="595959"/>
                </a:solidFill>
              </a:rPr>
              <a:t>Kharkiv</a:t>
            </a:r>
            <a:r>
              <a:rPr dirty="0" smtClean="0">
                <a:solidFill>
                  <a:srgbClr val="595959"/>
                </a:solidFill>
              </a:rPr>
              <a:t> </a:t>
            </a:r>
            <a:r>
              <a:rPr dirty="0">
                <a:solidFill>
                  <a:srgbClr val="595959"/>
                </a:solidFill>
              </a:rPr>
              <a:t>AI club, AI Ukraine)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Kaggle</a:t>
            </a:r>
          </a:p>
        </p:txBody>
      </p:sp>
      <p:pic>
        <p:nvPicPr>
          <p:cNvPr id="2" name="Picture 1" descr="Pictur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358"/>
            <a:ext cx="13004800" cy="596332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Рынок труда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В развитых странах одна из самых “горячих” профессий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Спрос значительно превышает предложение =&gt; высокий уровень зарплат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В украинских компаниях тоже есть вакансии (банки, телекомы, логистические компании, крупные ритейлеры и ecommerce)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Открываются центры разработок иностранных компаний (Samsung, DataRobot, oPower, Azzurro)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Есть ML стартапы и продуктовые компании (Viewdle, Grammarly, Augmented Pixels, Youscan, Scorto и т.д.)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rPr dirty="0">
                <a:solidFill>
                  <a:srgbClr val="595959"/>
                </a:solidFill>
              </a:rPr>
              <a:t>Всё больше проектов в сервисных компаниях (SoftServe, Eleks, AltexSoft, Grid Dynamics, DataArt)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Материалы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 dirty="0">
                <a:hlinkClick r:id="rId2"/>
              </a:rPr>
              <a:t>https://www.coursera.org/</a:t>
            </a:r>
          </a:p>
          <a:p>
            <a:r>
              <a:rPr u="sng" dirty="0">
                <a:hlinkClick r:id="rId3"/>
              </a:rPr>
              <a:t>https://www.kaggle.com/</a:t>
            </a:r>
          </a:p>
          <a:p>
            <a:r>
              <a:rPr u="sng" dirty="0">
                <a:hlinkClick r:id="rId4"/>
              </a:rPr>
              <a:t>http://dou.ua/lenta/articles/it-position-ds-ml/</a:t>
            </a:r>
          </a:p>
          <a:p>
            <a:r>
              <a:rPr u="sng" dirty="0">
                <a:hlinkClick r:id="rId5"/>
              </a:rPr>
              <a:t>https://aikharkov.wordpress.com/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Вопросы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rPr>
              <a:t>Skype</a:t>
            </a:r>
            <a:r>
              <a:rPr dirty="0">
                <a:solidFill>
                  <a:srgbClr val="595959"/>
                </a:solidFill>
              </a:rPr>
              <a:t>: </a:t>
            </a:r>
            <a:r>
              <a:rPr dirty="0" smtClean="0">
                <a:solidFill>
                  <a:srgbClr val="595959"/>
                </a:solidFill>
              </a:rPr>
              <a:t>alex_konduforov</a:t>
            </a:r>
            <a:r>
              <a:rPr lang="ru-RU" dirty="0" smtClean="0">
                <a:solidFill>
                  <a:srgbClr val="595959"/>
                </a:solidFill>
              </a:rPr>
              <a:t>, </a:t>
            </a:r>
            <a:r>
              <a:rPr lang="en-US" dirty="0" err="1" smtClean="0">
                <a:solidFill>
                  <a:srgbClr val="595959"/>
                </a:solidFill>
              </a:rPr>
              <a:t>olya.stopudiv</a:t>
            </a:r>
            <a:endParaRPr dirty="0">
              <a:solidFill>
                <a:srgbClr val="595959"/>
              </a:solidFill>
            </a:endParaRPr>
          </a:p>
          <a:p>
            <a:r>
              <a:rPr b="1" dirty="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rPr>
              <a:t>Email</a:t>
            </a:r>
            <a:r>
              <a:rPr dirty="0">
                <a:solidFill>
                  <a:srgbClr val="595959"/>
                </a:solidFill>
              </a:rPr>
              <a:t>: </a:t>
            </a:r>
            <a:r>
              <a:rPr dirty="0">
                <a:solidFill>
                  <a:srgbClr val="595959"/>
                </a:solidFill>
                <a:hlinkClick r:id="rId3"/>
              </a:rPr>
              <a:t>alexander.konduforov@</a:t>
            </a:r>
            <a:r>
              <a:rPr dirty="0" smtClean="0">
                <a:solidFill>
                  <a:srgbClr val="595959"/>
                </a:solidFill>
                <a:hlinkClick r:id="rId3"/>
              </a:rPr>
              <a:t>gmail.com</a:t>
            </a:r>
            <a:endParaRPr lang="ru-RU" dirty="0" smtClean="0">
              <a:solidFill>
                <a:srgbClr val="595959"/>
              </a:solidFill>
            </a:endParaRPr>
          </a:p>
          <a:p>
            <a:r>
              <a:rPr lang="en-US" b="1" dirty="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rPr>
              <a:t>Email</a:t>
            </a:r>
            <a:r>
              <a:rPr lang="en-US" dirty="0">
                <a:solidFill>
                  <a:srgbClr val="595959"/>
                </a:solidFill>
              </a:rPr>
              <a:t>: </a:t>
            </a:r>
            <a:r>
              <a:rPr lang="en-US" dirty="0" err="1" smtClean="0">
                <a:solidFill>
                  <a:srgbClr val="595959"/>
                </a:solidFill>
              </a:rPr>
              <a:t>ogrytsenko@</a:t>
            </a:r>
            <a:r>
              <a:rPr lang="en-US" dirty="0" err="1">
                <a:solidFill>
                  <a:srgbClr val="595959"/>
                </a:solidFill>
              </a:rPr>
              <a:t>gmail.com</a:t>
            </a:r>
            <a:endParaRPr lang="en-US" dirty="0">
              <a:solidFill>
                <a:srgbClr val="595959"/>
              </a:solidFill>
            </a:endParaRPr>
          </a:p>
          <a:p>
            <a:endParaRPr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О чем поговорим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dirty="0">
              <a:solidFill>
                <a:srgbClr val="595959"/>
              </a:solidFill>
            </a:endParaRPr>
          </a:p>
          <a:p>
            <a:r>
              <a:rPr dirty="0" smtClean="0">
                <a:solidFill>
                  <a:srgbClr val="595959"/>
                </a:solidFill>
              </a:rPr>
              <a:t>Data </a:t>
            </a:r>
            <a:r>
              <a:rPr dirty="0">
                <a:solidFill>
                  <a:srgbClr val="595959"/>
                </a:solidFill>
              </a:rPr>
              <a:t>Science и Machine Learning</a:t>
            </a:r>
          </a:p>
          <a:p>
            <a:r>
              <a:rPr dirty="0">
                <a:solidFill>
                  <a:srgbClr val="595959"/>
                </a:solidFill>
              </a:rPr>
              <a:t>Примеры применения и задачи</a:t>
            </a:r>
          </a:p>
          <a:p>
            <a:r>
              <a:rPr dirty="0">
                <a:solidFill>
                  <a:srgbClr val="595959"/>
                </a:solidFill>
              </a:rPr>
              <a:t>Алгоритмы и инструменты</a:t>
            </a:r>
          </a:p>
          <a:p>
            <a:r>
              <a:rPr dirty="0">
                <a:solidFill>
                  <a:srgbClr val="595959"/>
                </a:solidFill>
              </a:rPr>
              <a:t>Data Scientist или Machine Learning engineer</a:t>
            </a:r>
          </a:p>
          <a:p>
            <a:pPr marL="0" indent="0">
              <a:buNone/>
            </a:pPr>
            <a:endParaRPr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Data Science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952500" y="2378605"/>
            <a:ext cx="11099800" cy="6511395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100"/>
            </a:pPr>
            <a:r>
              <a:rPr b="1" dirty="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rPr>
              <a:t>Data Science</a:t>
            </a:r>
            <a:r>
              <a:rPr dirty="0">
                <a:solidFill>
                  <a:srgbClr val="595959"/>
                </a:solidFill>
              </a:rPr>
              <a:t> - новая область, появившаяся на пересечении программной инженерии, обработки данных, алгоритмов, статистики, бизнес анализа и даже дизайна.</a:t>
            </a:r>
          </a:p>
          <a:p>
            <a:pPr marL="0" indent="0">
              <a:buSzTx/>
              <a:buNone/>
              <a:defRPr sz="3200"/>
            </a:pPr>
            <a:endParaRPr dirty="0">
              <a:solidFill>
                <a:srgbClr val="595959"/>
              </a:solidFill>
            </a:endParaRPr>
          </a:p>
          <a:p>
            <a:pPr marL="0" indent="0">
              <a:buSzTx/>
              <a:buNone/>
              <a:defRPr sz="3200"/>
            </a:pPr>
            <a:r>
              <a:rPr dirty="0">
                <a:solidFill>
                  <a:srgbClr val="595959"/>
                </a:solidFill>
              </a:rPr>
              <a:t>Data Mining</a:t>
            </a:r>
            <a:br>
              <a:rPr dirty="0">
                <a:solidFill>
                  <a:srgbClr val="595959"/>
                </a:solidFill>
              </a:rPr>
            </a:br>
            <a:r>
              <a:rPr dirty="0">
                <a:solidFill>
                  <a:srgbClr val="595959"/>
                </a:solidFill>
              </a:rPr>
              <a:t>Machine Learning</a:t>
            </a:r>
            <a:br>
              <a:rPr dirty="0">
                <a:solidFill>
                  <a:srgbClr val="595959"/>
                </a:solidFill>
              </a:rPr>
            </a:br>
            <a:r>
              <a:rPr dirty="0">
                <a:solidFill>
                  <a:srgbClr val="595959"/>
                </a:solidFill>
              </a:rPr>
              <a:t>Predictive Analytics</a:t>
            </a:r>
            <a:br>
              <a:rPr dirty="0">
                <a:solidFill>
                  <a:srgbClr val="595959"/>
                </a:solidFill>
              </a:rPr>
            </a:br>
            <a:r>
              <a:rPr dirty="0">
                <a:solidFill>
                  <a:srgbClr val="595959"/>
                </a:solidFill>
              </a:rPr>
              <a:t>Big Data</a:t>
            </a:r>
          </a:p>
        </p:txBody>
      </p:sp>
      <p:pic>
        <p:nvPicPr>
          <p:cNvPr id="13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6969" y="4147516"/>
            <a:ext cx="5592620" cy="5338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62" y="1320800"/>
            <a:ext cx="8703018" cy="7290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8763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Data Science is multidisciplinary</a:t>
            </a:r>
            <a:endParaRPr lang="ru-RU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8915400"/>
            <a:ext cx="11099800" cy="53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(Brendan Tierney, 2012)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679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Data Science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Матмоделирование, статистика, линейная алгебра</a:t>
            </a:r>
          </a:p>
          <a:p>
            <a:r>
              <a:rPr dirty="0">
                <a:solidFill>
                  <a:srgbClr val="595959"/>
                </a:solidFill>
              </a:rPr>
              <a:t>Анализ данных, визуализация и интерпретация</a:t>
            </a:r>
          </a:p>
          <a:p>
            <a:r>
              <a:rPr dirty="0">
                <a:solidFill>
                  <a:srgbClr val="595959"/>
                </a:solidFill>
              </a:rPr>
              <a:t>Алгоритмы, программирование, </a:t>
            </a:r>
            <a:r>
              <a:rPr b="1" dirty="0">
                <a:solidFill>
                  <a:srgbClr val="595959"/>
                </a:solidFill>
              </a:rPr>
              <a:t>машинное обучение</a:t>
            </a:r>
            <a:r>
              <a:rPr dirty="0">
                <a:solidFill>
                  <a:srgbClr val="595959"/>
                </a:solidFill>
              </a:rPr>
              <a:t>, базы данных</a:t>
            </a:r>
          </a:p>
          <a:p>
            <a:r>
              <a:rPr dirty="0">
                <a:solidFill>
                  <a:srgbClr val="595959"/>
                </a:solidFill>
              </a:rPr>
              <a:t>Понимание бизнес задач и предметной области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95959"/>
                </a:solidFill>
              </a:rPr>
              <a:t>Machine Learning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SzTx/>
              <a:buNone/>
              <a:defRPr sz="3400"/>
            </a:pPr>
            <a:r>
              <a:rPr lang="en-US" dirty="0" smtClean="0">
                <a:solidFill>
                  <a:srgbClr val="595959"/>
                </a:solidFill>
              </a:rPr>
              <a:t>“</a:t>
            </a:r>
            <a:r>
              <a:rPr lang="en-US" dirty="0">
                <a:solidFill>
                  <a:srgbClr val="595959"/>
                </a:solidFill>
              </a:rPr>
              <a:t>A computer program is said to learn from experience E with respect to some task T and some performance measure P, if its performance on T, as measured by P, improves with experience E.” </a:t>
            </a:r>
            <a:r>
              <a:rPr lang="en-US" dirty="0" smtClean="0">
                <a:solidFill>
                  <a:srgbClr val="595959"/>
                </a:solidFill>
              </a:rPr>
              <a:t>— </a:t>
            </a:r>
            <a:r>
              <a:rPr lang="en-US" dirty="0">
                <a:solidFill>
                  <a:srgbClr val="595959"/>
                </a:solidFill>
              </a:rPr>
              <a:t>Tom Mitchell, Carnegie Mellon </a:t>
            </a:r>
            <a:r>
              <a:rPr lang="en-US" dirty="0" smtClean="0">
                <a:solidFill>
                  <a:srgbClr val="595959"/>
                </a:solidFill>
              </a:rPr>
              <a:t>University</a:t>
            </a:r>
          </a:p>
          <a:p>
            <a:pPr marL="0" indent="0">
              <a:buSzTx/>
              <a:buNone/>
              <a:defRPr sz="3400"/>
            </a:pPr>
            <a:r>
              <a:rPr lang="ru-RU" dirty="0">
                <a:solidFill>
                  <a:srgbClr val="595959"/>
                </a:solidFill>
              </a:rPr>
              <a:t>“Дисциплина, которая позволяет компьютерам учиться, не будучи запрограммированными напрямую” — </a:t>
            </a:r>
            <a:r>
              <a:rPr lang="ru-RU" dirty="0" err="1">
                <a:solidFill>
                  <a:srgbClr val="595959"/>
                </a:solidFill>
              </a:rPr>
              <a:t>Arthur</a:t>
            </a:r>
            <a:r>
              <a:rPr lang="ru-RU" dirty="0">
                <a:solidFill>
                  <a:srgbClr val="595959"/>
                </a:solidFill>
              </a:rPr>
              <a:t> </a:t>
            </a:r>
            <a:r>
              <a:rPr lang="ru-RU" dirty="0" err="1">
                <a:solidFill>
                  <a:srgbClr val="595959"/>
                </a:solidFill>
              </a:rPr>
              <a:t>Samuel</a:t>
            </a:r>
            <a:endParaRPr lang="ru-RU" dirty="0">
              <a:solidFill>
                <a:srgbClr val="595959"/>
              </a:solidFill>
            </a:endParaRPr>
          </a:p>
          <a:p>
            <a:pPr marL="0" indent="0">
              <a:buSzTx/>
              <a:buNone/>
              <a:defRPr sz="3400"/>
            </a:pPr>
            <a:r>
              <a:rPr lang="ru-RU" dirty="0">
                <a:solidFill>
                  <a:srgbClr val="595959"/>
                </a:solidFill>
              </a:rPr>
              <a:t>“Цель машинного обучения - создавать компьютерные системы, которые адаптируются и обучаются на своём опыте” — Tom </a:t>
            </a:r>
            <a:r>
              <a:rPr lang="ru-RU" dirty="0" err="1">
                <a:solidFill>
                  <a:srgbClr val="595959"/>
                </a:solidFill>
              </a:rPr>
              <a:t>Dietterich</a:t>
            </a:r>
            <a:endParaRPr lang="ru-RU" dirty="0">
              <a:solidFill>
                <a:srgbClr val="595959"/>
              </a:solidFill>
            </a:endParaRPr>
          </a:p>
          <a:p>
            <a:pPr marL="0" indent="0">
              <a:buSzTx/>
              <a:buNone/>
              <a:defRPr sz="3400"/>
            </a:pPr>
            <a:r>
              <a:rPr lang="ru-RU" dirty="0" smtClean="0">
                <a:solidFill>
                  <a:srgbClr val="595959"/>
                </a:solidFill>
              </a:rPr>
              <a:t>ML позволяет решать задачи, для которых трудно или невозможно построить обычный алгоритм.</a:t>
            </a:r>
            <a:endParaRPr lang="ru-RU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-learn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86043"/>
            <a:ext cx="13004800" cy="7315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283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Мотивация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95959"/>
                </a:solidFill>
              </a:rPr>
              <a:t>Growth of online data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Computational power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Recent developments in algorithms</a:t>
            </a:r>
          </a:p>
        </p:txBody>
      </p:sp>
    </p:spTree>
    <p:extLst>
      <p:ext uri="{BB962C8B-B14F-4D97-AF65-F5344CB8AC3E}">
        <p14:creationId xmlns:p14="http://schemas.microsoft.com/office/powerpoint/2010/main" val="24881510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4355</TotalTime>
  <Words>782</Words>
  <Application>Microsoft Macintosh PowerPoint</Application>
  <PresentationFormat>Custom</PresentationFormat>
  <Paragraphs>142</Paragraphs>
  <Slides>26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White</vt:lpstr>
      <vt:lpstr>Введение в Machine Learning</vt:lpstr>
      <vt:lpstr>О себе</vt:lpstr>
      <vt:lpstr>О чем поговорим</vt:lpstr>
      <vt:lpstr>Data Science</vt:lpstr>
      <vt:lpstr>Data Science is multidisciplinary</vt:lpstr>
      <vt:lpstr>Data Science</vt:lpstr>
      <vt:lpstr>Machine Learning</vt:lpstr>
      <vt:lpstr>видео</vt:lpstr>
      <vt:lpstr>Мотивация</vt:lpstr>
      <vt:lpstr>Применение ML</vt:lpstr>
      <vt:lpstr>Применения</vt:lpstr>
      <vt:lpstr>Применения</vt:lpstr>
      <vt:lpstr>Типы задач ML</vt:lpstr>
      <vt:lpstr>Задачи ML</vt:lpstr>
      <vt:lpstr>Алгоритмы и модели ML</vt:lpstr>
      <vt:lpstr>Инструменты</vt:lpstr>
      <vt:lpstr>Популярность</vt:lpstr>
      <vt:lpstr>Роли</vt:lpstr>
      <vt:lpstr>Data Scientist</vt:lpstr>
      <vt:lpstr>Machine Learning engineer</vt:lpstr>
      <vt:lpstr>Ключевые знания</vt:lpstr>
      <vt:lpstr>Как научиться</vt:lpstr>
      <vt:lpstr>Kaggle</vt:lpstr>
      <vt:lpstr>Рынок труда</vt:lpstr>
      <vt:lpstr>Материалы</vt:lpstr>
      <vt:lpstr>Вопросы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 в Machine Learning</dc:title>
  <dc:creator>Oleksandr Nikitin</dc:creator>
  <cp:lastModifiedBy>Olga Grytsenko</cp:lastModifiedBy>
  <cp:revision>36</cp:revision>
  <dcterms:modified xsi:type="dcterms:W3CDTF">2016-04-21T08:52:18Z</dcterms:modified>
</cp:coreProperties>
</file>